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2">
  <p:sldMasterIdLst>
    <p:sldMasterId id="2147483660" r:id="rId1"/>
  </p:sldMasterIdLst>
  <p:notesMasterIdLst>
    <p:notesMasterId r:id="rId12"/>
  </p:notesMasterIdLst>
  <p:sldIdLst>
    <p:sldId id="298" r:id="rId2"/>
    <p:sldId id="312" r:id="rId3"/>
    <p:sldId id="316" r:id="rId4"/>
    <p:sldId id="305" r:id="rId5"/>
    <p:sldId id="290" r:id="rId6"/>
    <p:sldId id="310" r:id="rId7"/>
    <p:sldId id="303" r:id="rId8"/>
    <p:sldId id="315" r:id="rId9"/>
    <p:sldId id="317" r:id="rId10"/>
    <p:sldId id="296" r:id="rId11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83" d="100"/>
          <a:sy n="83" d="100"/>
        </p:scale>
        <p:origin x="1435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DDD5308-0870-43C4-82B6-265A630937F5}" type="datetimeFigureOut">
              <a:rPr lang="cs-CZ" smtClean="0"/>
              <a:t>13.12.2024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AFEE042-5678-467A-97C3-63F2611CF5F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047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dirty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0AAF289F-95AB-9EFA-06A4-AE3427FCED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27815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432B338D-CCE0-F0F9-6DF3-DC276684200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1599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7E535E7D-2208-1B77-FEF6-107F2AADE5F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286725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26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6" hasCustomPrompt="1"/>
          </p:nvPr>
        </p:nvSpPr>
        <p:spPr>
          <a:xfrm>
            <a:off x="1343025" y="1"/>
            <a:ext cx="3228975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  <p:sp>
        <p:nvSpPr>
          <p:cNvPr id="5" name="Picture Placeholder 4"/>
          <p:cNvSpPr>
            <a:spLocks noGrp="1"/>
          </p:cNvSpPr>
          <p:nvPr>
            <p:ph type="pic" sz="quarter" idx="17" hasCustomPrompt="1"/>
          </p:nvPr>
        </p:nvSpPr>
        <p:spPr>
          <a:xfrm>
            <a:off x="1343025" y="4485504"/>
            <a:ext cx="3228975" cy="2372496"/>
          </a:xfrm>
          <a:prstGeom prst="rect">
            <a:avLst/>
          </a:prstGeom>
          <a:pattFill prst="pct10">
            <a:fgClr>
              <a:schemeClr val="tx1"/>
            </a:fgClr>
            <a:bgClr>
              <a:schemeClr val="bg1"/>
            </a:bgClr>
          </a:pattFill>
        </p:spPr>
        <p:txBody>
          <a:bodyPr wrap="square" anchor="ctr">
            <a:noAutofit/>
          </a:bodyPr>
          <a:lstStyle>
            <a:lvl1pPr algn="ctr">
              <a:defRPr sz="1200" b="0" i="0">
                <a:latin typeface="Titillium" charset="0"/>
                <a:ea typeface="Titillium" charset="0"/>
                <a:cs typeface="Titillium" charset="0"/>
              </a:defRPr>
            </a:lvl1pPr>
          </a:lstStyle>
          <a:p>
            <a:r>
              <a:rPr lang="en-US"/>
              <a:t>Insert Image</a:t>
            </a:r>
          </a:p>
        </p:txBody>
      </p:sp>
    </p:spTree>
    <p:extLst>
      <p:ext uri="{BB962C8B-B14F-4D97-AF65-F5344CB8AC3E}">
        <p14:creationId xmlns:p14="http://schemas.microsoft.com/office/powerpoint/2010/main" val="85662654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1128">
          <p15:clr>
            <a:srgbClr val="FBAE40"/>
          </p15:clr>
        </p15:guide>
        <p15:guide id="4" pos="6552">
          <p15:clr>
            <a:srgbClr val="FBAE40"/>
          </p15:clr>
        </p15:guide>
        <p15:guide id="5" orient="horz" pos="480">
          <p15:clr>
            <a:srgbClr val="FBAE40"/>
          </p15:clr>
        </p15:guide>
        <p15:guide id="6" orient="horz" pos="3840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EC5A8A0F-842F-3AB1-2569-669DDFA944D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38103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oddí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10A95933-35D3-B90A-71CA-A7B9A04D57C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1661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59B17048-7656-8DEF-0FD7-8C94C2C29B1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368696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10" name="Obrázek 9" descr="Obsah obrázku text, klipart&#10;&#10;Popis byl vytvořen automaticky">
            <a:extLst>
              <a:ext uri="{FF2B5EF4-FFF2-40B4-BE49-F238E27FC236}">
                <a16:creationId xmlns:a16="http://schemas.microsoft.com/office/drawing/2014/main" id="{2E46BE7B-9BE2-784A-B2EB-CD4CB35EB9E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58927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6" name="Obrázek 5" descr="Obsah obrázku text, klipart&#10;&#10;Popis byl vytvořen automaticky">
            <a:extLst>
              <a:ext uri="{FF2B5EF4-FFF2-40B4-BE49-F238E27FC236}">
                <a16:creationId xmlns:a16="http://schemas.microsoft.com/office/drawing/2014/main" id="{A2C0B90B-557A-E717-4CB5-181A010E808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24450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5" name="Obrázek 4" descr="Obsah obrázku text, klipart&#10;&#10;Popis byl vytvořen automaticky">
            <a:extLst>
              <a:ext uri="{FF2B5EF4-FFF2-40B4-BE49-F238E27FC236}">
                <a16:creationId xmlns:a16="http://schemas.microsoft.com/office/drawing/2014/main" id="{89904D4F-80DC-A25D-FDD0-5A6E858E9A0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829928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F32364DD-FC25-9BB4-09B2-D0D4F92DA44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161487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Po kliknutí můžete upravovat styly textu v předloze.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8" name="Obrázek 7" descr="Obsah obrázku text, klipart&#10;&#10;Popis byl vytvořen automaticky">
            <a:extLst>
              <a:ext uri="{FF2B5EF4-FFF2-40B4-BE49-F238E27FC236}">
                <a16:creationId xmlns:a16="http://schemas.microsoft.com/office/drawing/2014/main" id="{4AA10F7A-BCEF-A124-7C3A-13781D870DD3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243459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Po kliknutí můžete upravovat styly textu v předloze.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A44777-15B0-48FA-AFD8-F97D9E69477E}" type="slidenum">
              <a:rPr lang="cs-CZ" smtClean="0"/>
              <a:t>‹#›</a:t>
            </a:fld>
            <a:endParaRPr lang="cs-CZ"/>
          </a:p>
        </p:txBody>
      </p:sp>
      <p:pic>
        <p:nvPicPr>
          <p:cNvPr id="7" name="Obrázek 6" descr="Obsah obrázku text, klipart&#10;&#10;Popis byl vytvořen automaticky">
            <a:extLst>
              <a:ext uri="{FF2B5EF4-FFF2-40B4-BE49-F238E27FC236}">
                <a16:creationId xmlns:a16="http://schemas.microsoft.com/office/drawing/2014/main" id="{FACD1FF8-1CD2-41BB-0138-01D4B3F64F96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4765" y="6401263"/>
            <a:ext cx="774469" cy="3202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9610857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jana.radejova@kraj-lbc.cz" TargetMode="External"/><Relationship Id="rId2" Type="http://schemas.openxmlformats.org/officeDocument/2006/relationships/hyperlink" Target="mailto:lenka.cvrckova@kraj-lbc.cz" TargetMode="External"/><Relationship Id="rId1" Type="http://schemas.openxmlformats.org/officeDocument/2006/relationships/slideLayout" Target="../slideLayouts/slideLayout12.xml"/><Relationship Id="rId4" Type="http://schemas.openxmlformats.org/officeDocument/2006/relationships/hyperlink" Target="mailto:jan.vasek@kraj-lbc.cz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 idx="4294967295"/>
          </p:nvPr>
        </p:nvSpPr>
        <p:spPr>
          <a:xfrm>
            <a:off x="1014276" y="748290"/>
            <a:ext cx="7505700" cy="1541462"/>
          </a:xfrm>
        </p:spPr>
        <p:txBody>
          <a:bodyPr>
            <a:noAutofit/>
          </a:bodyPr>
          <a:lstStyle/>
          <a:p>
            <a:pPr algn="ctr"/>
            <a:r>
              <a:rPr lang="cs-CZ" sz="4000" b="1" dirty="0">
                <a:solidFill>
                  <a:srgbClr val="FF0000"/>
                </a:solidFill>
              </a:rPr>
              <a:t>EKONOMICKÁ ČÁST</a:t>
            </a:r>
            <a:br>
              <a:rPr lang="cs-CZ" sz="4000" b="1" dirty="0">
                <a:solidFill>
                  <a:srgbClr val="FF0000"/>
                </a:solidFill>
              </a:rPr>
            </a:br>
            <a:r>
              <a:rPr lang="cs-CZ" sz="4000" b="1" dirty="0">
                <a:solidFill>
                  <a:srgbClr val="FF0000"/>
                </a:solidFill>
              </a:rPr>
              <a:t>(oddělení nepřímých nákladů)</a:t>
            </a:r>
            <a:endParaRPr lang="cs-CZ" sz="4000" b="1" dirty="0"/>
          </a:p>
        </p:txBody>
      </p:sp>
      <p:sp>
        <p:nvSpPr>
          <p:cNvPr id="4" name="TextovéPole 3">
            <a:extLst>
              <a:ext uri="{FF2B5EF4-FFF2-40B4-BE49-F238E27FC236}">
                <a16:creationId xmlns:a16="http://schemas.microsoft.com/office/drawing/2014/main" id="{37C664B2-350A-F404-AD78-4BF29B95424E}"/>
              </a:ext>
            </a:extLst>
          </p:cNvPr>
          <p:cNvSpPr txBox="1"/>
          <p:nvPr/>
        </p:nvSpPr>
        <p:spPr>
          <a:xfrm>
            <a:off x="2039983" y="3213352"/>
            <a:ext cx="5064034" cy="7386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1400" b="1" dirty="0"/>
              <a:t>Ing. Michaela Stříbrná</a:t>
            </a:r>
          </a:p>
          <a:p>
            <a:pPr algn="ctr"/>
            <a:r>
              <a:rPr lang="cs-CZ" sz="1400" dirty="0"/>
              <a:t>vedoucí oddělení financování nepřímých nákladů</a:t>
            </a:r>
          </a:p>
          <a:p>
            <a:pPr algn="ctr"/>
            <a:r>
              <a:rPr lang="cs-CZ" sz="1400" dirty="0"/>
              <a:t>(michaela.stribrna@kraj-lbc.cz)</a:t>
            </a:r>
          </a:p>
        </p:txBody>
      </p:sp>
      <p:sp>
        <p:nvSpPr>
          <p:cNvPr id="5" name="Preciosa Division – Name of the Presentation">
            <a:extLst>
              <a:ext uri="{FF2B5EF4-FFF2-40B4-BE49-F238E27FC236}">
                <a16:creationId xmlns:a16="http://schemas.microsoft.com/office/drawing/2014/main" id="{3EE3A18A-6196-E3B9-59FF-17B2482093A4}"/>
              </a:ext>
            </a:extLst>
          </p:cNvPr>
          <p:cNvSpPr txBox="1"/>
          <p:nvPr/>
        </p:nvSpPr>
        <p:spPr>
          <a:xfrm>
            <a:off x="256109" y="6011613"/>
            <a:ext cx="1995256" cy="56425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square" lIns="50800" tIns="50800" rIns="50800" bIns="50800">
            <a:spAutoFit/>
          </a:bodyPr>
          <a:lstStyle>
            <a:lvl1pPr algn="l">
              <a:defRPr sz="1600">
                <a:solidFill>
                  <a:srgbClr val="B1B3B3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</a:lstStyle>
          <a:p>
            <a:pPr>
              <a:spcAft>
                <a:spcPts val="600"/>
              </a:spcAft>
            </a:pPr>
            <a:r>
              <a:rPr lang="cs-CZ" sz="1000" dirty="0">
                <a:solidFill>
                  <a:schemeClr val="tx1"/>
                </a:solidFill>
              </a:rPr>
              <a:t>Porada ředitelů škol a školských zařízení zřizovaných LK Ekonomická část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66E89B8-ECE7-09BA-0FFF-EE8E7007C538}"/>
              </a:ext>
            </a:extLst>
          </p:cNvPr>
          <p:cNvSpPr/>
          <p:nvPr/>
        </p:nvSpPr>
        <p:spPr>
          <a:xfrm>
            <a:off x="7829006" y="6170632"/>
            <a:ext cx="1167941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13. prosince </a:t>
            </a:r>
            <a:r>
              <a:rPr lang="pt-BR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20</a:t>
            </a:r>
            <a:r>
              <a:rPr lang="cs-CZ" sz="1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24</a:t>
            </a:r>
            <a:endParaRPr lang="pt-BR" sz="1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" name="Picture 2">
            <a:extLst>
              <a:ext uri="{FF2B5EF4-FFF2-40B4-BE49-F238E27FC236}">
                <a16:creationId xmlns:a16="http://schemas.microsoft.com/office/drawing/2014/main" id="{7EDCEAED-96C3-A79F-5F73-27F736713673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50839" y="6011613"/>
            <a:ext cx="1032575" cy="405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012462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3AD4BD88-BEC6-434E-0EA2-8E85E70469B8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6" y="5722955"/>
            <a:ext cx="1185889" cy="465409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id="{74851EC8-FFAD-CE34-7A1A-0921CEAA0921}"/>
              </a:ext>
            </a:extLst>
          </p:cNvPr>
          <p:cNvSpPr txBox="1"/>
          <p:nvPr/>
        </p:nvSpPr>
        <p:spPr>
          <a:xfrm>
            <a:off x="1886853" y="2060834"/>
            <a:ext cx="5146766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sz="4050" b="1" dirty="0">
                <a:solidFill>
                  <a:srgbClr val="FF0000"/>
                </a:solidFill>
                <a:latin typeface="+mj-lt"/>
              </a:rPr>
              <a:t>Děkuji za pozornost</a:t>
            </a:r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endParaRPr lang="cs-CZ" sz="1350" dirty="0"/>
          </a:p>
          <a:p>
            <a:pPr algn="ctr"/>
            <a:r>
              <a:rPr lang="cs-CZ" b="1" dirty="0"/>
              <a:t>Ing. Michaela Stříbrná</a:t>
            </a:r>
          </a:p>
          <a:p>
            <a:pPr algn="ctr"/>
            <a:r>
              <a:rPr lang="cs-CZ" dirty="0"/>
              <a:t>vedoucí odd. financování nepřímých nákladů</a:t>
            </a:r>
          </a:p>
        </p:txBody>
      </p:sp>
    </p:spTree>
    <p:extLst>
      <p:ext uri="{BB962C8B-B14F-4D97-AF65-F5344CB8AC3E}">
        <p14:creationId xmlns:p14="http://schemas.microsoft.com/office/powerpoint/2010/main" val="12793266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635EB7A-F661-F817-1591-A9E91B5CF5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715529"/>
          </a:xfrm>
        </p:spPr>
        <p:txBody>
          <a:bodyPr>
            <a:normAutofit/>
          </a:bodyPr>
          <a:lstStyle/>
          <a:p>
            <a:pPr algn="ctr"/>
            <a:r>
              <a:rPr lang="cs-CZ" altLang="cs-CZ" sz="4000" b="1" i="1" dirty="0">
                <a:solidFill>
                  <a:srgbClr val="FF0000"/>
                </a:solidFill>
              </a:rPr>
              <a:t>ROZPOČET PROVOZ + INVESTICE 2024</a:t>
            </a:r>
            <a:endParaRPr lang="cs-CZ" sz="4000" b="1" i="1" dirty="0">
              <a:solidFill>
                <a:srgbClr val="FF0000"/>
              </a:solidFill>
            </a:endParaRP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770EF6A-C5DB-173D-8FBF-B3E1885364A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080655"/>
            <a:ext cx="7886700" cy="5301671"/>
          </a:xfrm>
        </p:spPr>
        <p:txBody>
          <a:bodyPr>
            <a:normAutofit fontScale="62500" lnSpcReduction="20000"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3800" b="1" u="sng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3800" b="1" u="sng" dirty="0"/>
              <a:t>Čerpání rezerv na konci roku:</a:t>
            </a:r>
          </a:p>
          <a:p>
            <a:pPr>
              <a:defRPr/>
            </a:pPr>
            <a:r>
              <a:rPr lang="cs-CZ" altLang="cs-CZ" sz="3400" dirty="0"/>
              <a:t>kapitola 913 04 – PO – 2.700.000 Kč</a:t>
            </a:r>
          </a:p>
          <a:p>
            <a:pPr>
              <a:defRPr/>
            </a:pPr>
            <a:r>
              <a:rPr lang="cs-CZ" altLang="cs-CZ" sz="3400" dirty="0"/>
              <a:t>Kapitola 912 04 – </a:t>
            </a:r>
            <a:r>
              <a:rPr lang="cs-CZ" altLang="cs-CZ" sz="3400" dirty="0" err="1"/>
              <a:t>Mimoř</a:t>
            </a:r>
            <a:r>
              <a:rPr lang="cs-CZ" altLang="cs-CZ" sz="3400" dirty="0"/>
              <a:t>. příspěvky PO – 6.800.000 Kč</a:t>
            </a:r>
          </a:p>
          <a:p>
            <a:pPr>
              <a:defRPr/>
            </a:pPr>
            <a:r>
              <a:rPr lang="cs-CZ" altLang="cs-CZ" sz="3400" dirty="0"/>
              <a:t>CELKEM: 9.500.000 Kč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3800" b="1" u="sng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3800" b="1" u="sng" dirty="0"/>
              <a:t>Rozděleno:</a:t>
            </a:r>
          </a:p>
          <a:p>
            <a:pPr>
              <a:defRPr/>
            </a:pPr>
            <a:r>
              <a:rPr lang="cs-CZ" altLang="cs-CZ" sz="3400" dirty="0"/>
              <a:t>Gymnázium U Balvanu, JBC – Odstranění bezpečnostních závad a revitalizace prostor – 2.220.000 Kč</a:t>
            </a:r>
          </a:p>
          <a:p>
            <a:pPr>
              <a:defRPr/>
            </a:pPr>
            <a:r>
              <a:rPr lang="cs-CZ" altLang="cs-CZ" sz="3400" dirty="0"/>
              <a:t>SŠSS a D, Liberec – Pořízení vybavení – výdejna Řepná – 538.000 Kč</a:t>
            </a:r>
          </a:p>
          <a:p>
            <a:pPr>
              <a:defRPr/>
            </a:pPr>
            <a:r>
              <a:rPr lang="cs-CZ" altLang="cs-CZ" sz="3400" dirty="0"/>
              <a:t>SŠ, Lomnice n/P – Oprava střechy – objekt A. Staška – 2.500.000 Kč </a:t>
            </a:r>
          </a:p>
          <a:p>
            <a:pPr>
              <a:defRPr/>
            </a:pPr>
            <a:r>
              <a:rPr lang="cs-CZ" altLang="cs-CZ" sz="3400" dirty="0"/>
              <a:t>SŠ gastronomie a služeb, LBC – Havárie vody – pavilon D – 900.000 Kč</a:t>
            </a:r>
          </a:p>
          <a:p>
            <a:pPr>
              <a:defRPr/>
            </a:pPr>
            <a:r>
              <a:rPr lang="cs-CZ" altLang="cs-CZ" sz="3400" dirty="0"/>
              <a:t>SPŠ stavební, Liberec – Výměna rozvaděčů – 870.000 Kč</a:t>
            </a:r>
          </a:p>
          <a:p>
            <a:pPr>
              <a:defRPr/>
            </a:pPr>
            <a:r>
              <a:rPr lang="cs-CZ" altLang="cs-CZ" sz="3400" dirty="0" err="1"/>
              <a:t>Gy</a:t>
            </a:r>
            <a:r>
              <a:rPr lang="cs-CZ" altLang="cs-CZ" sz="3400" dirty="0"/>
              <a:t> a SOŠ </a:t>
            </a:r>
            <a:r>
              <a:rPr lang="cs-CZ" altLang="cs-CZ" sz="3400" dirty="0" err="1"/>
              <a:t>pedag</a:t>
            </a:r>
            <a:r>
              <a:rPr lang="cs-CZ" altLang="cs-CZ" sz="3400" dirty="0"/>
              <a:t>. Liberec – Opravna strojovny vytápění – 2.200.000 Kč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4458373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F2860575-E500-0752-251E-ED24AECD6C62}"/>
              </a:ext>
            </a:extLst>
          </p:cNvPr>
          <p:cNvSpPr txBox="1"/>
          <p:nvPr/>
        </p:nvSpPr>
        <p:spPr>
          <a:xfrm>
            <a:off x="748144" y="133988"/>
            <a:ext cx="727825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400" b="1" i="1" dirty="0">
                <a:solidFill>
                  <a:srgbClr val="FF0000"/>
                </a:solidFill>
                <a:latin typeface="+mj-lt"/>
              </a:rPr>
              <a:t>ROZPOČET ENERGIE 2024</a:t>
            </a:r>
            <a:endParaRPr lang="cs-CZ" sz="4400" dirty="0">
              <a:latin typeface="+mj-lt"/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4C2932CA-67E3-5568-62F0-2CD6EF2FC01B}"/>
              </a:ext>
            </a:extLst>
          </p:cNvPr>
          <p:cNvSpPr txBox="1"/>
          <p:nvPr/>
        </p:nvSpPr>
        <p:spPr>
          <a:xfrm>
            <a:off x="840509" y="797310"/>
            <a:ext cx="7555347" cy="61555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2000" b="1" u="sng" dirty="0"/>
              <a:t>SCHVÁLENÝ ROZPOČET K 1.1.2024 částka 151.860.000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	el. energie		61.782.000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	plyn			         61.484.000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800" dirty="0"/>
              <a:t>	</a:t>
            </a:r>
            <a:r>
              <a:rPr lang="cs-CZ" altLang="cs-CZ" sz="1800" dirty="0" err="1"/>
              <a:t>dálk</a:t>
            </a:r>
            <a:r>
              <a:rPr lang="cs-CZ" altLang="cs-CZ" sz="1800" dirty="0"/>
              <a:t>. teplo		28.594.000 Kč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2000" b="1" u="sng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2000" b="1" u="sng" dirty="0"/>
              <a:t>Rozpočtové opatření – duben 2024: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2000" dirty="0" err="1"/>
              <a:t>el.energie</a:t>
            </a:r>
            <a:r>
              <a:rPr lang="cs-CZ" altLang="cs-CZ" sz="2000" dirty="0"/>
              <a:t> 26 PO – úprava 3 mil. Kč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2000" dirty="0"/>
              <a:t>plyn 19 PO – úprava 4,6 mil. Kč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2000" dirty="0" err="1"/>
              <a:t>dálk.teplo</a:t>
            </a:r>
            <a:r>
              <a:rPr lang="cs-CZ" altLang="cs-CZ" sz="2000" dirty="0"/>
              <a:t> 6 PO – úprava 5,3 mil. Kč (z rezervy odboru)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2000" b="1" u="sng" dirty="0"/>
              <a:t>Rozpočtové opatření – prosinec 2024: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2000" dirty="0" err="1"/>
              <a:t>el.energie</a:t>
            </a:r>
            <a:r>
              <a:rPr lang="cs-CZ" altLang="cs-CZ" sz="2000" dirty="0"/>
              <a:t> 15 PO – úprava 1,4 mil. Kč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2000" dirty="0"/>
              <a:t>plyn 12 PO – úprava 1,5 mil. Kč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2000" dirty="0" err="1"/>
              <a:t>dálk.teplo</a:t>
            </a:r>
            <a:r>
              <a:rPr lang="cs-CZ" altLang="cs-CZ" sz="2000" dirty="0"/>
              <a:t> 9 PO – úprava 1,3 mil. Kč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2000" dirty="0"/>
          </a:p>
          <a:p>
            <a:pPr marL="0" indent="0">
              <a:buFont typeface="Wingdings" panose="05000000000000000000" pitchFamily="2" charset="2"/>
              <a:buNone/>
              <a:defRPr/>
            </a:pPr>
            <a:r>
              <a:rPr lang="cs-CZ" altLang="cs-CZ" sz="2000" b="1" u="sng" dirty="0"/>
              <a:t>UPRAVENÝ ROZPOČET K 10.12.2024 částka 157.171.000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el. energie		 61.782.000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/>
              <a:t>plyn			         61.484.000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2000" dirty="0" err="1"/>
              <a:t>dálk</a:t>
            </a:r>
            <a:r>
              <a:rPr lang="cs-CZ" altLang="cs-CZ" sz="2000" dirty="0"/>
              <a:t>. teplo		 33.905.000 Kč</a:t>
            </a:r>
          </a:p>
          <a:p>
            <a:pPr marL="0" indent="0">
              <a:buFont typeface="Wingdings" panose="05000000000000000000" pitchFamily="2" charset="2"/>
              <a:buNone/>
              <a:defRPr/>
            </a:pPr>
            <a:endParaRPr lang="cs-CZ" altLang="cs-CZ" sz="2000" dirty="0"/>
          </a:p>
        </p:txBody>
      </p:sp>
    </p:spTree>
    <p:extLst>
      <p:ext uri="{BB962C8B-B14F-4D97-AF65-F5344CB8AC3E}">
        <p14:creationId xmlns:p14="http://schemas.microsoft.com/office/powerpoint/2010/main" val="392179887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A0C198F8-33D5-69B7-FCCF-474147FFF0B7}"/>
              </a:ext>
            </a:extLst>
          </p:cNvPr>
          <p:cNvSpPr txBox="1"/>
          <p:nvPr/>
        </p:nvSpPr>
        <p:spPr>
          <a:xfrm>
            <a:off x="1975625" y="888152"/>
            <a:ext cx="531005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 b="1" i="1" u="sng" dirty="0"/>
              <a:t>INVENTARIZACE MAJETKU ZA ROK 2024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8FF894AB-1C16-2E97-580E-CA94230E5412}"/>
              </a:ext>
            </a:extLst>
          </p:cNvPr>
          <p:cNvSpPr txBox="1"/>
          <p:nvPr/>
        </p:nvSpPr>
        <p:spPr>
          <a:xfrm>
            <a:off x="1611843" y="1334427"/>
            <a:ext cx="628976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cs-CZ" altLang="cs-CZ" sz="1600" dirty="0"/>
              <a:t>odevzdání elektronicky na e-mail: </a:t>
            </a:r>
            <a:r>
              <a:rPr lang="cs-CZ" altLang="cs-CZ" sz="1600" dirty="0">
                <a:hlinkClick r:id="rId2"/>
              </a:rPr>
              <a:t>lenka.cvrckova@kraj-lbc.cz</a:t>
            </a:r>
            <a:endParaRPr lang="cs-CZ" altLang="cs-CZ" sz="1600" dirty="0"/>
          </a:p>
          <a:p>
            <a:pPr>
              <a:defRPr/>
            </a:pPr>
            <a:r>
              <a:rPr lang="cs-CZ" altLang="cs-CZ" sz="1600" dirty="0"/>
              <a:t>	(po schválení i v písemné </a:t>
            </a:r>
            <a:r>
              <a:rPr lang="cs-CZ" altLang="cs-CZ" sz="1600" dirty="0">
                <a:highlight>
                  <a:srgbClr val="F8F8F8"/>
                </a:highlight>
              </a:rPr>
              <a:t>podobě </a:t>
            </a:r>
            <a:r>
              <a:rPr lang="cs-CZ" altLang="cs-CZ" sz="1600" b="1" dirty="0"/>
              <a:t>do 22. 1. 2025</a:t>
            </a:r>
            <a:r>
              <a:rPr lang="cs-CZ" altLang="cs-CZ" sz="1600" dirty="0"/>
              <a:t>)</a:t>
            </a:r>
          </a:p>
        </p:txBody>
      </p:sp>
      <p:sp>
        <p:nvSpPr>
          <p:cNvPr id="9" name="TextovéPole 8">
            <a:extLst>
              <a:ext uri="{FF2B5EF4-FFF2-40B4-BE49-F238E27FC236}">
                <a16:creationId xmlns:a16="http://schemas.microsoft.com/office/drawing/2014/main" id="{09CE8510-4B61-EEB9-7763-133D8DEA3E43}"/>
              </a:ext>
            </a:extLst>
          </p:cNvPr>
          <p:cNvSpPr txBox="1"/>
          <p:nvPr/>
        </p:nvSpPr>
        <p:spPr>
          <a:xfrm>
            <a:off x="1402865" y="219318"/>
            <a:ext cx="6289765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400" b="1" i="1" dirty="0">
                <a:solidFill>
                  <a:srgbClr val="FF0000"/>
                </a:solidFill>
                <a:latin typeface="+mj-lt"/>
              </a:rPr>
              <a:t>POKYNY KE KONCI R. 2024</a:t>
            </a:r>
            <a:endParaRPr lang="cs-CZ" sz="4400" b="1" i="1" dirty="0">
              <a:solidFill>
                <a:srgbClr val="FF0000"/>
              </a:solidFill>
              <a:latin typeface="+mj-lt"/>
            </a:endParaRPr>
          </a:p>
        </p:txBody>
      </p:sp>
      <p:sp>
        <p:nvSpPr>
          <p:cNvPr id="11" name="TextovéPole 10">
            <a:extLst>
              <a:ext uri="{FF2B5EF4-FFF2-40B4-BE49-F238E27FC236}">
                <a16:creationId xmlns:a16="http://schemas.microsoft.com/office/drawing/2014/main" id="{ABE374EE-92C0-2525-8CC6-1085209747DA}"/>
              </a:ext>
            </a:extLst>
          </p:cNvPr>
          <p:cNvSpPr txBox="1"/>
          <p:nvPr/>
        </p:nvSpPr>
        <p:spPr>
          <a:xfrm>
            <a:off x="1487056" y="3415752"/>
            <a:ext cx="632690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Tx/>
              <a:buNone/>
              <a:defRPr/>
            </a:pPr>
            <a:r>
              <a:rPr lang="cs-CZ" altLang="cs-CZ" sz="2400" b="1" i="1" u="sng" dirty="0"/>
              <a:t>DAŇ Z NEMOVITOSTI NA ROK 2025 </a:t>
            </a:r>
          </a:p>
        </p:txBody>
      </p:sp>
      <p:sp>
        <p:nvSpPr>
          <p:cNvPr id="13" name="TextovéPole 12">
            <a:extLst>
              <a:ext uri="{FF2B5EF4-FFF2-40B4-BE49-F238E27FC236}">
                <a16:creationId xmlns:a16="http://schemas.microsoft.com/office/drawing/2014/main" id="{3879E256-C664-4999-3B10-70D81FFD3ECA}"/>
              </a:ext>
            </a:extLst>
          </p:cNvPr>
          <p:cNvSpPr txBox="1"/>
          <p:nvPr/>
        </p:nvSpPr>
        <p:spPr>
          <a:xfrm>
            <a:off x="2137076" y="3780698"/>
            <a:ext cx="602306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r>
              <a:rPr lang="cs-CZ" altLang="cs-CZ" sz="1600" dirty="0"/>
              <a:t>termín pro zaslání podkladů: </a:t>
            </a:r>
            <a:r>
              <a:rPr lang="cs-CZ" altLang="cs-CZ" sz="1600" b="1" dirty="0"/>
              <a:t>10. 1. 2025</a:t>
            </a:r>
          </a:p>
          <a:p>
            <a:pPr lvl="1" eaLnBrk="1" hangingPunct="1">
              <a:defRPr/>
            </a:pPr>
            <a:r>
              <a:rPr lang="cs-CZ" altLang="cs-CZ" sz="1600" dirty="0"/>
              <a:t>vyřizuje: Jan Vašek (</a:t>
            </a:r>
            <a:r>
              <a:rPr lang="cs-CZ" altLang="cs-CZ" sz="1600" dirty="0">
                <a:hlinkClick r:id="rId3"/>
              </a:rPr>
              <a:t>jan.vasek@kraj-lbc.cz</a:t>
            </a:r>
            <a:r>
              <a:rPr lang="cs-CZ" altLang="cs-CZ" sz="1600" dirty="0"/>
              <a:t>)</a:t>
            </a:r>
          </a:p>
        </p:txBody>
      </p:sp>
      <p:sp>
        <p:nvSpPr>
          <p:cNvPr id="15" name="TextovéPole 14">
            <a:extLst>
              <a:ext uri="{FF2B5EF4-FFF2-40B4-BE49-F238E27FC236}">
                <a16:creationId xmlns:a16="http://schemas.microsoft.com/office/drawing/2014/main" id="{EA36BC01-307A-EFD2-E190-73EA48F8E846}"/>
              </a:ext>
            </a:extLst>
          </p:cNvPr>
          <p:cNvSpPr txBox="1"/>
          <p:nvPr/>
        </p:nvSpPr>
        <p:spPr>
          <a:xfrm>
            <a:off x="1611843" y="2137204"/>
            <a:ext cx="6089469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eaLnBrk="1" hangingPunct="1">
              <a:buFont typeface="Wingdings" panose="05000000000000000000" pitchFamily="2" charset="2"/>
              <a:buNone/>
              <a:defRPr/>
            </a:pPr>
            <a:r>
              <a:rPr lang="cs-CZ" altLang="cs-CZ" sz="2400" b="1" i="1" u="sng" dirty="0"/>
              <a:t>ÚČETNÍ ZÁVĚRKY ZA ROK 2024</a:t>
            </a:r>
            <a:endParaRPr lang="cs-CZ" altLang="cs-CZ" sz="2400" u="sng" dirty="0"/>
          </a:p>
        </p:txBody>
      </p:sp>
      <p:sp>
        <p:nvSpPr>
          <p:cNvPr id="17" name="TextovéPole 16">
            <a:extLst>
              <a:ext uri="{FF2B5EF4-FFF2-40B4-BE49-F238E27FC236}">
                <a16:creationId xmlns:a16="http://schemas.microsoft.com/office/drawing/2014/main" id="{47B1AFA0-40AA-59E9-5A12-ABE06F90027F}"/>
              </a:ext>
            </a:extLst>
          </p:cNvPr>
          <p:cNvSpPr txBox="1"/>
          <p:nvPr/>
        </p:nvSpPr>
        <p:spPr>
          <a:xfrm>
            <a:off x="1181856" y="2501258"/>
            <a:ext cx="714973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lvl="1" eaLnBrk="1" hangingPunct="1">
              <a:defRPr/>
            </a:pPr>
            <a:r>
              <a:rPr lang="cs-CZ" altLang="cs-CZ" sz="1600" dirty="0"/>
              <a:t>pokyn bude zveřejněn na začátku ledna na edulk.cz</a:t>
            </a:r>
          </a:p>
          <a:p>
            <a:pPr lvl="1" eaLnBrk="1" hangingPunct="1">
              <a:defRPr/>
            </a:pPr>
            <a:r>
              <a:rPr lang="cs-CZ" altLang="cs-CZ" sz="1600" u="sng" dirty="0"/>
              <a:t>příděl kladného výsledku hospodaření </a:t>
            </a:r>
            <a:r>
              <a:rPr lang="cs-CZ" altLang="cs-CZ" sz="1600" b="1" u="sng" dirty="0"/>
              <a:t>POUZE do rezervního fondu!!! </a:t>
            </a:r>
          </a:p>
        </p:txBody>
      </p:sp>
      <p:sp>
        <p:nvSpPr>
          <p:cNvPr id="3" name="TextovéPole 2">
            <a:extLst>
              <a:ext uri="{FF2B5EF4-FFF2-40B4-BE49-F238E27FC236}">
                <a16:creationId xmlns:a16="http://schemas.microsoft.com/office/drawing/2014/main" id="{B0CDF3B4-3FC2-4646-0A75-E4B1F1C15D49}"/>
              </a:ext>
            </a:extLst>
          </p:cNvPr>
          <p:cNvSpPr txBox="1"/>
          <p:nvPr/>
        </p:nvSpPr>
        <p:spPr>
          <a:xfrm>
            <a:off x="1402864" y="4604441"/>
            <a:ext cx="7149736" cy="194001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cs-CZ" sz="2400" b="1" i="1" u="sng" dirty="0">
                <a:ea typeface="Verdana" panose="020B0604030504040204" pitchFamily="34" charset="0"/>
              </a:rPr>
              <a:t>PŘEHLED VEŘEJNÝCH ZAKÁZEK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cs-CZ" sz="1600" dirty="0">
                <a:ea typeface="Verdana" panose="020B0604030504040204" pitchFamily="34" charset="0"/>
              </a:rPr>
              <a:t>za 4Q/2024 od 50 000 Kč do 500 000 Kč bez DPH </a:t>
            </a:r>
          </a:p>
          <a:p>
            <a:pPr marL="457200" indent="-457200">
              <a:lnSpc>
                <a:spcPct val="107000"/>
              </a:lnSpc>
              <a:spcAft>
                <a:spcPts val="800"/>
              </a:spcAft>
              <a:buAutoNum type="alphaLcParenR"/>
            </a:pPr>
            <a:r>
              <a:rPr lang="cs-CZ" sz="1600" dirty="0">
                <a:ea typeface="Verdana" panose="020B0604030504040204" pitchFamily="34" charset="0"/>
              </a:rPr>
              <a:t>za 2.pol./2024 – nad 500 000 Kč bez DPH (schvalovány v RK):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ea typeface="Verdana" panose="020B0604030504040204" pitchFamily="34" charset="0"/>
              </a:rPr>
              <a:t>	termín pro </a:t>
            </a:r>
            <a:r>
              <a:rPr lang="cs-CZ" sz="1600" b="1" dirty="0">
                <a:ea typeface="Verdana" panose="020B0604030504040204" pitchFamily="34" charset="0"/>
              </a:rPr>
              <a:t>odevzdání tabulek je nejpozději 6. 1. 2025</a:t>
            </a:r>
            <a:r>
              <a:rPr lang="cs-CZ" sz="1600" dirty="0">
                <a:ea typeface="Verdana" panose="020B0604030504040204" pitchFamily="34" charset="0"/>
              </a:rPr>
              <a:t>, e-mailem na adresu: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600" dirty="0">
                <a:ea typeface="Verdana" panose="020B0604030504040204" pitchFamily="34" charset="0"/>
              </a:rPr>
              <a:t>	</a:t>
            </a:r>
            <a:r>
              <a:rPr lang="cs-CZ" sz="1600" dirty="0">
                <a:ea typeface="Verdana" panose="020B0604030504040204" pitchFamily="34" charset="0"/>
                <a:hlinkClick r:id="rId4"/>
              </a:rPr>
              <a:t>jan.vasek@kraj-lbc.cz</a:t>
            </a:r>
            <a:r>
              <a:rPr lang="cs-CZ" sz="1600" dirty="0">
                <a:ea typeface="Verdana" panose="020B0604030504040204" pitchFamily="34" charset="0"/>
              </a:rPr>
              <a:t>, pokyny dostanete příští týden</a:t>
            </a:r>
          </a:p>
        </p:txBody>
      </p:sp>
    </p:spTree>
    <p:extLst>
      <p:ext uri="{BB962C8B-B14F-4D97-AF65-F5344CB8AC3E}">
        <p14:creationId xmlns:p14="http://schemas.microsoft.com/office/powerpoint/2010/main" val="207711130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2">
            <a:extLst>
              <a:ext uri="{FF2B5EF4-FFF2-40B4-BE49-F238E27FC236}">
                <a16:creationId xmlns:a16="http://schemas.microsoft.com/office/drawing/2014/main" id="{599A3E85-E084-BD01-D6BA-7740627846AB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8" y="5722955"/>
            <a:ext cx="884578" cy="347158"/>
          </a:xfrm>
          <a:prstGeom prst="rect">
            <a:avLst/>
          </a:prstGeom>
        </p:spPr>
      </p:pic>
      <p:sp>
        <p:nvSpPr>
          <p:cNvPr id="7" name="Zástupný symbol pro obsah 2">
            <a:extLst>
              <a:ext uri="{FF2B5EF4-FFF2-40B4-BE49-F238E27FC236}">
                <a16:creationId xmlns:a16="http://schemas.microsoft.com/office/drawing/2014/main" id="{397814CB-4655-F3AD-111C-2254DCDEE498}"/>
              </a:ext>
            </a:extLst>
          </p:cNvPr>
          <p:cNvSpPr txBox="1">
            <a:spLocks/>
          </p:cNvSpPr>
          <p:nvPr/>
        </p:nvSpPr>
        <p:spPr>
          <a:xfrm>
            <a:off x="655781" y="341745"/>
            <a:ext cx="8057143" cy="520007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cs-CZ" altLang="cs-CZ" sz="4400" b="1" i="1" dirty="0">
                <a:solidFill>
                  <a:srgbClr val="FF0000"/>
                </a:solidFill>
                <a:latin typeface="+mj-lt"/>
              </a:rPr>
              <a:t>ROZPOČET ROK 2025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Návrh provozního příspěvku na rok 2025 – </a:t>
            </a:r>
            <a:r>
              <a:rPr lang="cs-CZ" altLang="cs-CZ" sz="1600" b="1" u="sng" dirty="0"/>
              <a:t>částka 413.987.630 Kč: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	(nárůst celkového provozního příspěvku oproti 2024 </a:t>
            </a:r>
            <a:r>
              <a:rPr lang="cs-CZ" altLang="cs-CZ" sz="1600" b="1" dirty="0"/>
              <a:t>o 15.640.870 Kč</a:t>
            </a:r>
            <a:r>
              <a:rPr lang="cs-CZ" altLang="cs-CZ" sz="1600" dirty="0"/>
              <a:t>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Schválený rozpočet 2024 - částka 398.346.760 Kč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u="sng" dirty="0"/>
              <a:t>Pokrytí nákladů na energie – celkem	149.087.000 Kč (v r. 2024 byly 151.860.000 Kč)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	el. energie		43.895.000 Kč  (v r. 2024 byl 61.782.000 Kč)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	plyn			67.085.000 Kč  (v r. 2024 byl 61.484.000 Kč)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	</a:t>
            </a:r>
            <a:r>
              <a:rPr lang="cs-CZ" altLang="cs-CZ" sz="1600" dirty="0" err="1"/>
              <a:t>dálk</a:t>
            </a:r>
            <a:r>
              <a:rPr lang="cs-CZ" altLang="cs-CZ" sz="1600" dirty="0"/>
              <a:t>. teplo		38.107.000 Kč  (v r. 2024 byl 28.594.000 Kč)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Odpisy MM + NM		44.620.630 Kč  (v r. 2024 byl 44.400.380 Kč)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Čistý provoz		220.280.000 Kč (v r. 2024 byl 202.086.380 Kč)</a:t>
            </a:r>
          </a:p>
          <a:p>
            <a:pPr>
              <a:buFont typeface="Wingdings" panose="05000000000000000000" pitchFamily="2" charset="2"/>
              <a:buNone/>
            </a:pPr>
            <a:r>
              <a:rPr lang="cs-CZ" altLang="cs-CZ" sz="1600" dirty="0"/>
              <a:t>	v tom rezerva		20.000.000 Kč  (v r. 2024 byla 15.000.000 Kč)</a:t>
            </a:r>
          </a:p>
          <a:p>
            <a:pPr>
              <a:buNone/>
            </a:pPr>
            <a:endParaRPr lang="cs-CZ" altLang="cs-CZ" sz="1600" b="1" dirty="0"/>
          </a:p>
          <a:p>
            <a:pPr>
              <a:buNone/>
            </a:pPr>
            <a:r>
              <a:rPr lang="cs-CZ" altLang="cs-CZ" sz="1600" b="1" dirty="0"/>
              <a:t>Určovací dopisy s výší provozního příspěvku na rok 2025 a s pravidly čerpání budou rozeslány do konce roku. </a:t>
            </a:r>
            <a:r>
              <a:rPr lang="cs-CZ" altLang="cs-CZ" sz="1800" b="1" dirty="0"/>
              <a:t>	</a:t>
            </a:r>
            <a:endParaRPr lang="cs-CZ" altLang="cs-CZ" sz="1800" dirty="0"/>
          </a:p>
          <a:p>
            <a:pPr>
              <a:buFont typeface="Wingdings" panose="05000000000000000000" pitchFamily="2" charset="2"/>
              <a:buNone/>
            </a:pPr>
            <a:endParaRPr lang="cs-CZ" altLang="cs-CZ" sz="1800" dirty="0"/>
          </a:p>
        </p:txBody>
      </p:sp>
    </p:spTree>
    <p:extLst>
      <p:ext uri="{BB962C8B-B14F-4D97-AF65-F5344CB8AC3E}">
        <p14:creationId xmlns:p14="http://schemas.microsoft.com/office/powerpoint/2010/main" val="242232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093F906-7B26-334F-51AF-AE2CE83AD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altLang="cs-CZ" sz="4400" b="1" i="1" dirty="0">
                <a:solidFill>
                  <a:srgbClr val="FF0000"/>
                </a:solidFill>
                <a:latin typeface="+mj-lt"/>
              </a:rPr>
              <a:t>ROZPOČET ROK 2025</a:t>
            </a:r>
            <a:endParaRPr lang="cs-CZ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2B394F7-19DE-AE5F-8B10-CEEAD6A11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1825625"/>
            <a:ext cx="7886700" cy="3743902"/>
          </a:xfrm>
        </p:spPr>
        <p:txBody>
          <a:bodyPr/>
          <a:lstStyle/>
          <a:p>
            <a:pPr marL="0" indent="0">
              <a:buNone/>
            </a:pPr>
            <a:r>
              <a:rPr lang="cs-CZ" sz="1800" b="1" dirty="0"/>
              <a:t>Kapitola 912 04 – Mimořádné účelové příspěvky PO OŠMTS – 25.750.000 Kč</a:t>
            </a:r>
          </a:p>
          <a:p>
            <a:pPr marL="0" indent="0">
              <a:buNone/>
            </a:pPr>
            <a:endParaRPr lang="cs-CZ" dirty="0"/>
          </a:p>
        </p:txBody>
      </p:sp>
      <p:graphicFrame>
        <p:nvGraphicFramePr>
          <p:cNvPr id="7" name="Tabulka 6">
            <a:extLst>
              <a:ext uri="{FF2B5EF4-FFF2-40B4-BE49-F238E27FC236}">
                <a16:creationId xmlns:a16="http://schemas.microsoft.com/office/drawing/2014/main" id="{DA2236B2-C127-6190-28BB-E2B1C30EF04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3336707"/>
              </p:ext>
            </p:extLst>
          </p:nvPr>
        </p:nvGraphicFramePr>
        <p:xfrm>
          <a:off x="735806" y="2269849"/>
          <a:ext cx="7779544" cy="3434613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093619">
                  <a:extLst>
                    <a:ext uri="{9D8B030D-6E8A-4147-A177-3AD203B41FA5}">
                      <a16:colId xmlns:a16="http://schemas.microsoft.com/office/drawing/2014/main" val="4022290465"/>
                    </a:ext>
                  </a:extLst>
                </a:gridCol>
                <a:gridCol w="1685925">
                  <a:extLst>
                    <a:ext uri="{9D8B030D-6E8A-4147-A177-3AD203B41FA5}">
                      <a16:colId xmlns:a16="http://schemas.microsoft.com/office/drawing/2014/main" val="3747967733"/>
                    </a:ext>
                  </a:extLst>
                </a:gridCol>
              </a:tblGrid>
              <a:tr h="31935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Realizace programu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neform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. vzdělávání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Duke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of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Edinburgh‘s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Award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79349012"/>
                  </a:ext>
                </a:extLst>
              </a:tr>
              <a:tr h="31935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Realizace projektu Post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Bellum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– Příběhy našich sousedů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300 000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589288773"/>
                  </a:ext>
                </a:extLst>
              </a:tr>
              <a:tr h="319354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Stipendijní program pro žáky odborných škol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10 000 000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985227944"/>
                  </a:ext>
                </a:extLst>
              </a:tr>
              <a:tr h="33036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Krajská sportovní infrastruktura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02920494"/>
                  </a:ext>
                </a:extLst>
              </a:tr>
              <a:tr h="4951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Realizace okresních kol soutěží v okrese Liberec a krajských kol soutěží pro žáky ze škol sídlících na území Libereckého kraje 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701370475"/>
                  </a:ext>
                </a:extLst>
              </a:tr>
              <a:tr h="495150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Centrum talentované mládeže – podpora zapojení žáků středních škol zřizovaných LK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250 000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911060166"/>
                  </a:ext>
                </a:extLst>
              </a:tr>
              <a:tr h="49515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500" u="none" strike="noStrike" dirty="0">
                          <a:effectLst/>
                          <a:latin typeface="+mj-lt"/>
                        </a:rPr>
                        <a:t>Rezerva v kapitole 912 - opravy a havárie v průběhu roku 2024 na objektech OŠMTS</a:t>
                      </a:r>
                      <a:endParaRPr lang="pl-PL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10 000 000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57112226"/>
                  </a:ext>
                </a:extLst>
              </a:tr>
              <a:tr h="33036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Podpora aktivit příspěvkových organizací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700 000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121975678"/>
                  </a:ext>
                </a:extLst>
              </a:tr>
              <a:tr h="330367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Software k výuce – Informatika a informační a komunikační technologie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2381129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4729882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6D48AF97-7498-CFF2-59F8-75F7032A044A}"/>
              </a:ext>
            </a:extLst>
          </p:cNvPr>
          <p:cNvSpPr txBox="1"/>
          <p:nvPr/>
        </p:nvSpPr>
        <p:spPr>
          <a:xfrm>
            <a:off x="1542504" y="349211"/>
            <a:ext cx="583038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 algn="ctr">
              <a:buNone/>
            </a:pPr>
            <a:r>
              <a:rPr lang="cs-CZ" altLang="cs-CZ" sz="4400" b="1" i="1" dirty="0">
                <a:solidFill>
                  <a:srgbClr val="FF0000"/>
                </a:solidFill>
                <a:latin typeface="+mj-lt"/>
              </a:rPr>
              <a:t>ROZPOČET ROK 2025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6AAA37EB-6974-A1E4-0FE2-94DDEE4AAC76}"/>
              </a:ext>
            </a:extLst>
          </p:cNvPr>
          <p:cNvSpPr txBox="1"/>
          <p:nvPr/>
        </p:nvSpPr>
        <p:spPr>
          <a:xfrm>
            <a:off x="671511" y="1118652"/>
            <a:ext cx="7572374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cs-CZ" b="1" dirty="0"/>
              <a:t>Kapitola 920 04 – Kapitálové výdaje – 213.500.000 Kč</a:t>
            </a:r>
            <a:endParaRPr lang="cs-CZ" dirty="0"/>
          </a:p>
        </p:txBody>
      </p:sp>
      <p:pic>
        <p:nvPicPr>
          <p:cNvPr id="9" name="Picture 2">
            <a:extLst>
              <a:ext uri="{FF2B5EF4-FFF2-40B4-BE49-F238E27FC236}">
                <a16:creationId xmlns:a16="http://schemas.microsoft.com/office/drawing/2014/main" id="{D2B3B653-6AF4-6AD6-EAA6-158AE176C1F4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3942757" y="5690469"/>
            <a:ext cx="1029884" cy="404184"/>
          </a:xfrm>
          <a:prstGeom prst="rect">
            <a:avLst/>
          </a:prstGeom>
        </p:spPr>
      </p:pic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id="{0FEC58BF-9F24-E579-7CD3-036B15898B4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6870515"/>
              </p:ext>
            </p:extLst>
          </p:nvPr>
        </p:nvGraphicFramePr>
        <p:xfrm>
          <a:off x="737646" y="1892168"/>
          <a:ext cx="7236620" cy="4381117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5892388">
                  <a:extLst>
                    <a:ext uri="{9D8B030D-6E8A-4147-A177-3AD203B41FA5}">
                      <a16:colId xmlns:a16="http://schemas.microsoft.com/office/drawing/2014/main" val="15519085"/>
                    </a:ext>
                  </a:extLst>
                </a:gridCol>
                <a:gridCol w="1344232">
                  <a:extLst>
                    <a:ext uri="{9D8B030D-6E8A-4147-A177-3AD203B41FA5}">
                      <a16:colId xmlns:a16="http://schemas.microsoft.com/office/drawing/2014/main" val="648110126"/>
                    </a:ext>
                  </a:extLst>
                </a:gridCol>
              </a:tblGrid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SŠ hospodářská a lesnická, Frýdlant – Realizace nového komplexního řešení – </a:t>
                      </a:r>
                      <a:r>
                        <a:rPr lang="cs-CZ" sz="1500" b="0" i="0" u="none" strike="noStrike" kern="1200" dirty="0" err="1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dofinanc</a:t>
                      </a:r>
                      <a:r>
                        <a:rPr lang="cs-CZ" sz="1500" b="0" i="0" u="none" strike="noStrike" kern="1200" dirty="0">
                          <a:solidFill>
                            <a:srgbClr val="000000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., celkem alokace 91 mil. Kč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30 000 000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211002064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SPŠ a VOŠ, Liberec – Vznik učeben pro Technické lyceum - </a:t>
                      </a:r>
                      <a:r>
                        <a:rPr lang="cs-CZ" sz="15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aktuál</a:t>
                      </a:r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. 60 mil. Kč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40 000 000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279897011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marL="0" marR="0" lvl="0" indent="0" algn="just" defTabSz="9144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SPŠ Česká Lípa – Rekonstrukce kuchyně – </a:t>
                      </a:r>
                      <a:r>
                        <a:rPr lang="cs-CZ" sz="15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dofinanc</a:t>
                      </a:r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., celkem 60 mil.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38 000 000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4227562109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SŠSSaD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 Liberec – Rekonstrukce střechy objekt Letná, Liberec – část financ., SRV 15 mil.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15 000 000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808975048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SŠ řemesel a služeb, Jablonec n/N. - Oprava fasády objektu Podhorská – část financ., SRV 15 mil.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15 000 000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55163541"/>
                  </a:ext>
                </a:extLst>
              </a:tr>
              <a:tr h="317667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Gymnázium a SZŠ, Jilemnice – Rekonstrukce tělocvičny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32 000 000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93589226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just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SPŠ stavební, Liberec – Zateplení stropní konstrukce půdy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5 000 000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344838824"/>
                  </a:ext>
                </a:extLst>
              </a:tr>
              <a:tr h="34176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ZŠ a MŠ logopedická, Liberec – Výměna otvorových výplní – objekt T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5 000 000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801009930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SZŠ a SOŠ, Česká Lípa, </a:t>
                      </a:r>
                      <a:r>
                        <a:rPr lang="cs-CZ" sz="1500" u="none" strike="noStrike" kern="1200" dirty="0" err="1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p.o</a:t>
                      </a:r>
                      <a:r>
                        <a:rPr lang="cs-CZ" sz="1500" u="none" strike="noStrike" kern="1200" dirty="0">
                          <a:solidFill>
                            <a:schemeClr val="dk1"/>
                          </a:solidFill>
                          <a:effectLst/>
                          <a:latin typeface="+mj-lt"/>
                          <a:ea typeface="+mn-ea"/>
                          <a:cs typeface="+mn-cs"/>
                        </a:rPr>
                        <a:t>. – Rekonstrukce kotelny</a:t>
                      </a:r>
                      <a:endParaRPr lang="cs-CZ" sz="1500" b="0" i="0" u="none" strike="noStrike" kern="1200" dirty="0">
                        <a:solidFill>
                          <a:srgbClr val="000000"/>
                        </a:solidFill>
                        <a:effectLst/>
                        <a:latin typeface="+mj-lt"/>
                        <a:ea typeface="+mn-ea"/>
                        <a:cs typeface="+mn-cs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6 000 000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451849147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Gymnázium U Balvanu, Jablonec n/N – Oprava rozvodů vody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2 500 000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0853320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Obchodní akademie, Česká Lípa – Změna zdroje vytápění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12 000 000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2188559181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SZŠ a SOŠ, Česká Lípa, </a:t>
                      </a:r>
                      <a:r>
                        <a:rPr lang="cs-CZ" sz="1500" u="none" strike="noStrike" dirty="0" err="1">
                          <a:effectLst/>
                          <a:latin typeface="+mj-lt"/>
                        </a:rPr>
                        <a:t>p.o</a:t>
                      </a:r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. – Oprava venkovních rozvodů areál 28. října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u="none" strike="noStrike" dirty="0">
                          <a:effectLst/>
                          <a:latin typeface="+mj-lt"/>
                        </a:rPr>
                        <a:t>7 000 000 Kč</a:t>
                      </a:r>
                      <a:endParaRPr lang="cs-CZ" sz="15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100198382"/>
                  </a:ext>
                </a:extLst>
              </a:tr>
              <a:tr h="267691">
                <a:tc>
                  <a:txBody>
                    <a:bodyPr/>
                    <a:lstStyle/>
                    <a:p>
                      <a:pPr algn="l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ZŠ a MŠ pro tělesně postižené, Liberec – Rekonstrukce hl. budovy Jedličkova ústavu</a:t>
                      </a:r>
                    </a:p>
                  </a:txBody>
                  <a:tcPr marL="4763" marR="4763" marT="4763" marB="0" anchor="ctr"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cs-CZ" sz="1500" b="0" i="0" u="none" strike="noStrike" dirty="0">
                          <a:solidFill>
                            <a:srgbClr val="000000"/>
                          </a:solidFill>
                          <a:effectLst/>
                          <a:latin typeface="+mj-lt"/>
                        </a:rPr>
                        <a:t>6 000 000 Kč</a:t>
                      </a:r>
                    </a:p>
                  </a:txBody>
                  <a:tcPr marL="4763" marR="4763" marT="4763" marB="0" anchor="ctr"/>
                </a:tc>
                <a:extLst>
                  <a:ext uri="{0D108BD9-81ED-4DB2-BD59-A6C34878D82A}">
                    <a16:rowId xmlns:a16="http://schemas.microsoft.com/office/drawing/2014/main" val="355792236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266240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5076CC4F-99B7-4F90-2D2D-EF87A848FAD4}"/>
              </a:ext>
            </a:extLst>
          </p:cNvPr>
          <p:cNvSpPr txBox="1"/>
          <p:nvPr/>
        </p:nvSpPr>
        <p:spPr>
          <a:xfrm>
            <a:off x="974436" y="1382286"/>
            <a:ext cx="7583054" cy="44012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cs-CZ" altLang="cs-CZ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2000" dirty="0"/>
              <a:t>předchozí  písemný souhlas s přijetím finančních účelově určených darů a věcných darů (schválení v radě kraje, podklady posílejte e-mailem)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2000" dirty="0"/>
              <a:t>čerpání peněžních fondů (rezervní fond, fond investic a fond odměn) – se souhlasem rady kraje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2000" dirty="0"/>
              <a:t>identifikační list u akcí s předpokládanou hodnotou nad 500.000 Kč bez DPH (vč. řádného zdůvodnění), do komentáře rozepsat vícezdrojové financování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2000" dirty="0"/>
              <a:t>akce s předpokládanou hodnotou </a:t>
            </a:r>
            <a:r>
              <a:rPr lang="cs-CZ" altLang="cs-CZ" sz="2000" u="sng" dirty="0"/>
              <a:t>nad 500.000 Kč bez DPH </a:t>
            </a:r>
            <a:r>
              <a:rPr lang="cs-CZ" altLang="cs-CZ" sz="2000" dirty="0"/>
              <a:t>– zahájení veřejné zakázky v radě kraje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2000" dirty="0"/>
              <a:t>zveřejňování smluv a objednávek nad 50.000 Kč bez DPH v registru smluv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altLang="cs-CZ" sz="2000" dirty="0"/>
              <a:t>dodržování úhrad závazků (faktury, smlouvy) </a:t>
            </a:r>
            <a:r>
              <a:rPr lang="cs-CZ" altLang="cs-CZ" sz="2000" u="sng" dirty="0"/>
              <a:t>v termínu splatnosti !!!</a:t>
            </a: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348E56F8-ADFE-B54A-8841-D45FE429B3B9}"/>
              </a:ext>
            </a:extLst>
          </p:cNvPr>
          <p:cNvSpPr txBox="1"/>
          <p:nvPr/>
        </p:nvSpPr>
        <p:spPr>
          <a:xfrm>
            <a:off x="2286000" y="689788"/>
            <a:ext cx="457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400" b="1" i="1" dirty="0">
                <a:solidFill>
                  <a:srgbClr val="FF0000"/>
                </a:solidFill>
              </a:rPr>
              <a:t>!!! STÁLE PLATÍ !!!</a:t>
            </a:r>
            <a:endParaRPr lang="cs-CZ" sz="4400" b="1" i="1" dirty="0">
              <a:solidFill>
                <a:srgbClr val="FF0000"/>
              </a:solidFill>
            </a:endParaRP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B7CE262B-5ED0-38DD-A033-36391A685E06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90693" y="5823635"/>
            <a:ext cx="950540" cy="37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46347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ovéPole 4">
            <a:extLst>
              <a:ext uri="{FF2B5EF4-FFF2-40B4-BE49-F238E27FC236}">
                <a16:creationId xmlns:a16="http://schemas.microsoft.com/office/drawing/2014/main" id="{EA2CC157-DBAD-3675-CAAC-FB325435CC43}"/>
              </a:ext>
            </a:extLst>
          </p:cNvPr>
          <p:cNvSpPr txBox="1"/>
          <p:nvPr/>
        </p:nvSpPr>
        <p:spPr>
          <a:xfrm>
            <a:off x="2285999" y="377279"/>
            <a:ext cx="4572000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cs-CZ" altLang="cs-CZ" sz="4400" b="1" i="1" dirty="0">
                <a:solidFill>
                  <a:srgbClr val="FF0000"/>
                </a:solidFill>
              </a:rPr>
              <a:t>!!! STÁLE PLATÍ !!!</a:t>
            </a:r>
            <a:endParaRPr lang="cs-CZ" sz="4400" b="1" i="1" dirty="0">
              <a:solidFill>
                <a:srgbClr val="FF0000"/>
              </a:solidFill>
            </a:endParaRPr>
          </a:p>
        </p:txBody>
      </p:sp>
      <p:sp>
        <p:nvSpPr>
          <p:cNvPr id="7" name="TextovéPole 6">
            <a:extLst>
              <a:ext uri="{FF2B5EF4-FFF2-40B4-BE49-F238E27FC236}">
                <a16:creationId xmlns:a16="http://schemas.microsoft.com/office/drawing/2014/main" id="{0C2B32BF-77AD-FA84-88B3-EA3F290B80FB}"/>
              </a:ext>
            </a:extLst>
          </p:cNvPr>
          <p:cNvSpPr txBox="1"/>
          <p:nvPr/>
        </p:nvSpPr>
        <p:spPr>
          <a:xfrm>
            <a:off x="725053" y="1060447"/>
            <a:ext cx="7693891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ea typeface="Verdana" panose="020B0604030504040204" pitchFamily="34" charset="0"/>
              </a:rPr>
              <a:t>vyřazení/převod/prodej movitého majetku (s pořizovací cenou nad 100 000 Kč) se souhlasem rady kraje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ea typeface="Verdana" panose="020B0604030504040204" pitchFamily="34" charset="0"/>
              </a:rPr>
              <a:t>mimořádné účelové příspěvky: OPRAVA/REKONSTRUKCE MAJETKU</a:t>
            </a:r>
          </a:p>
          <a:p>
            <a:r>
              <a:rPr lang="cs-CZ" dirty="0">
                <a:ea typeface="Verdana" panose="020B0604030504040204" pitchFamily="34" charset="0"/>
              </a:rPr>
              <a:t>	– je nutné kontrolovat podklady k veřejné zakázce, zda souhlasí s typem	poskytnutého mimořádného příspěvku:</a:t>
            </a:r>
          </a:p>
          <a:p>
            <a:r>
              <a:rPr lang="cs-CZ" dirty="0">
                <a:ea typeface="Verdana" panose="020B0604030504040204" pitchFamily="34" charset="0"/>
              </a:rPr>
              <a:t>	např. příspěvek poskytnut na opravu majetku (</a:t>
            </a:r>
            <a:r>
              <a:rPr lang="cs-CZ" dirty="0" err="1">
                <a:ea typeface="Verdana" panose="020B0604030504040204" pitchFamily="34" charset="0"/>
              </a:rPr>
              <a:t>neinvestice</a:t>
            </a:r>
            <a:r>
              <a:rPr lang="cs-CZ" dirty="0">
                <a:ea typeface="Verdana" panose="020B0604030504040204" pitchFamily="34" charset="0"/>
              </a:rPr>
              <a:t>) x veřejná 	zakázka vyhlášena jako rekonstrukce (investice) – NENÍ MOŽNÉ</a:t>
            </a:r>
          </a:p>
          <a:p>
            <a:endParaRPr lang="cs-CZ" dirty="0"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ea typeface="Verdana" panose="020B0604030504040204" pitchFamily="34" charset="0"/>
              </a:rPr>
              <a:t>zařazení majetku do evidence – pokud budete zařazovat „SOUBOR MAJETKU“ je nutné důkladné prověření zařazení tímto způsobem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ea typeface="Verdana" panose="020B0604030504040204" pitchFamily="34" charset="0"/>
              </a:rPr>
              <a:t>odpisový plán na rok 2025 – bude rozeslán v průběhu prosince (dat. schránkou)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cs-CZ" dirty="0">
              <a:ea typeface="Verdana" panose="020B0604030504040204" pitchFamily="34" charset="0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dirty="0">
                <a:ea typeface="Verdana" panose="020B0604030504040204" pitchFamily="34" charset="0"/>
              </a:rPr>
              <a:t>školení 2025 budou v lednu zveřejněna na edulk.cz</a:t>
            </a:r>
          </a:p>
        </p:txBody>
      </p:sp>
      <p:pic>
        <p:nvPicPr>
          <p:cNvPr id="8" name="Picture 2">
            <a:extLst>
              <a:ext uri="{FF2B5EF4-FFF2-40B4-BE49-F238E27FC236}">
                <a16:creationId xmlns:a16="http://schemas.microsoft.com/office/drawing/2014/main" id="{0B644611-AD7E-A943-5919-E5018BEEA4B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4232367" y="5722955"/>
            <a:ext cx="950540" cy="3730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44100761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Motiv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Motiv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otiv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1817</TotalTime>
  <Words>1261</Words>
  <Application>Microsoft Office PowerPoint</Application>
  <PresentationFormat>Předvádění na obrazovce (4:3)</PresentationFormat>
  <Paragraphs>144</Paragraphs>
  <Slides>10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8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9" baseType="lpstr">
      <vt:lpstr>Aptos</vt:lpstr>
      <vt:lpstr>Arial</vt:lpstr>
      <vt:lpstr>Calibri</vt:lpstr>
      <vt:lpstr>Calibri Light</vt:lpstr>
      <vt:lpstr>Times New Roman</vt:lpstr>
      <vt:lpstr>Titillium</vt:lpstr>
      <vt:lpstr>Verdana</vt:lpstr>
      <vt:lpstr>Wingdings</vt:lpstr>
      <vt:lpstr>Motiv Office</vt:lpstr>
      <vt:lpstr>EKONOMICKÁ ČÁST (oddělení nepřímých nákladů)</vt:lpstr>
      <vt:lpstr>ROZPOČET PROVOZ + INVESTICE 2024</vt:lpstr>
      <vt:lpstr>Prezentace aplikace PowerPoint</vt:lpstr>
      <vt:lpstr>Prezentace aplikace PowerPoint</vt:lpstr>
      <vt:lpstr>Prezentace aplikace PowerPoint</vt:lpstr>
      <vt:lpstr>ROZPOČET ROK 2025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Kasalová Dagmar</dc:creator>
  <cp:lastModifiedBy>Stříbrná Michaela</cp:lastModifiedBy>
  <cp:revision>59</cp:revision>
  <cp:lastPrinted>2024-12-12T12:49:46Z</cp:lastPrinted>
  <dcterms:created xsi:type="dcterms:W3CDTF">2023-03-08T15:30:40Z</dcterms:created>
  <dcterms:modified xsi:type="dcterms:W3CDTF">2024-12-13T11:59:06Z</dcterms:modified>
</cp:coreProperties>
</file>